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59"/>
  </p:notesMasterIdLst>
  <p:sldIdLst>
    <p:sldId id="456" r:id="rId6"/>
    <p:sldId id="265" r:id="rId7"/>
    <p:sldId id="480" r:id="rId8"/>
    <p:sldId id="316" r:id="rId9"/>
    <p:sldId id="481" r:id="rId10"/>
    <p:sldId id="357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338" r:id="rId24"/>
    <p:sldId id="496" r:id="rId25"/>
    <p:sldId id="494" r:id="rId26"/>
    <p:sldId id="497" r:id="rId27"/>
    <p:sldId id="358" r:id="rId28"/>
    <p:sldId id="495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315" r:id="rId5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FFFFCC"/>
    <a:srgbClr val="C2FDA1"/>
    <a:srgbClr val="99CCFF"/>
    <a:srgbClr val="0099FF"/>
    <a:srgbClr val="CC0000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0556"/>
  </p:normalViewPr>
  <p:slideViewPr>
    <p:cSldViewPr showGuides="1">
      <p:cViewPr varScale="1">
        <p:scale>
          <a:sx n="81" d="100"/>
          <a:sy n="81" d="100"/>
        </p:scale>
        <p:origin x="906" y="90"/>
      </p:cViewPr>
      <p:guideLst>
        <p:guide orient="horz" pos="20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319" cy="7631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 custLinFactNeighborY="0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220186" y="287127"/>
        <a:ext cx="2589803" cy="227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61C737-8407-42DE-9095-292E01A95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741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F2A2-727E-4A12-AD7A-324D6A5338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9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8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1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38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7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5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9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8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33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84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69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8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8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4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23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82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8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9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3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4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71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33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1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77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3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0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7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0.wmf"/><Relationship Id="rId2" Type="http://schemas.openxmlformats.org/officeDocument/2006/relationships/image" Target="../media/image20.png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wmf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1.wmf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2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3" Type="http://schemas.openxmlformats.org/officeDocument/2006/relationships/image" Target="../media/image47.jpe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7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0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3" Type="http://schemas.openxmlformats.org/officeDocument/2006/relationships/image" Target="../media/image47.jpe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7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0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47.jpeg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3.wmf"/><Relationship Id="rId2" Type="http://schemas.openxmlformats.org/officeDocument/2006/relationships/image" Target="../media/image13.jpeg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0.wmf"/><Relationship Id="rId5" Type="http://schemas.openxmlformats.org/officeDocument/2006/relationships/image" Target="../media/image40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heartbeat.com/dan-so-tphc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9.xml"/><Relationship Id="rId4" Type="http://schemas.openxmlformats.org/officeDocument/2006/relationships/oleObject" Target="../embeddings/oleObject5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2.png"/><Relationship Id="rId7" Type="http://schemas.openxmlformats.org/officeDocument/2006/relationships/image" Target="../media/image7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hyperlink" Target="https://danso.org/viet-nam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s://vietnamtourism.gov.vn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9.xml"/><Relationship Id="rId4" Type="http://schemas.openxmlformats.org/officeDocument/2006/relationships/oleObject" Target="../embeddings/oleObject6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5.wmf"/><Relationship Id="rId2" Type="http://schemas.openxmlformats.org/officeDocument/2006/relationships/image" Target="../media/image20.png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wmf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6.wmf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2" descr="SZ169"/>
          <p:cNvPicPr>
            <a:picLocks noChangeAspect="1"/>
          </p:cNvPicPr>
          <p:nvPr/>
        </p:nvPicPr>
        <p:blipFill>
          <a:blip r:embed="rId2"/>
          <a:srcRect l="10156" t="2061" r="8594" b="5154"/>
          <a:stretch>
            <a:fillRect/>
          </a:stretch>
        </p:blipFill>
        <p:spPr>
          <a:xfrm>
            <a:off x="0" y="-5080"/>
            <a:ext cx="12197080" cy="6857365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113670" name="WordArt 7"/>
          <p:cNvSpPr>
            <a:spLocks noTextEdit="1"/>
          </p:cNvSpPr>
          <p:nvPr/>
        </p:nvSpPr>
        <p:spPr>
          <a:xfrm>
            <a:off x="3195955" y="2131695"/>
            <a:ext cx="7401560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 CHÀO MỪNG CÁC EM </a:t>
            </a:r>
          </a:p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826324"/>
              </p:ext>
            </p:extLst>
          </p:nvPr>
        </p:nvGraphicFramePr>
        <p:xfrm>
          <a:off x="1669852" y="2653853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noProof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9,99499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5,(12)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23978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1,22(5)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98455" y="3730525"/>
            <a:ext cx="1368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9,99499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52517"/>
              </p:ext>
            </p:extLst>
          </p:nvPr>
        </p:nvGraphicFramePr>
        <p:xfrm>
          <a:off x="3245646" y="3750662"/>
          <a:ext cx="1043780" cy="46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190440" progId="Equation.DSMT4">
                  <p:embed/>
                </p:oleObj>
              </mc:Choice>
              <mc:Fallback>
                <p:oleObj name="Equation" r:id="rId8" imgW="431640" imgH="1904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6" y="3750662"/>
                        <a:ext cx="1043780" cy="460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11459"/>
              </p:ext>
            </p:extLst>
          </p:nvPr>
        </p:nvGraphicFramePr>
        <p:xfrm>
          <a:off x="6491288" y="2998788"/>
          <a:ext cx="1371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190440" progId="Equation.DSMT4">
                  <p:embed/>
                </p:oleObj>
              </mc:Choice>
              <mc:Fallback>
                <p:oleObj name="Equation" r:id="rId10" imgW="545760" imgH="1904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998788"/>
                        <a:ext cx="13716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0689" y="2127826"/>
            <a:ext cx="1730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67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1,22(5)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23671"/>
              </p:ext>
            </p:extLst>
          </p:nvPr>
        </p:nvGraphicFramePr>
        <p:xfrm>
          <a:off x="9898063" y="2168525"/>
          <a:ext cx="12652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190440" progId="Equation.DSMT4">
                  <p:embed/>
                </p:oleObj>
              </mc:Choice>
              <mc:Fallback>
                <p:oleObj name="Equation" r:id="rId12" imgW="533160" imgH="1904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063" y="2168525"/>
                        <a:ext cx="12652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97291"/>
              </p:ext>
            </p:extLst>
          </p:nvPr>
        </p:nvGraphicFramePr>
        <p:xfrm>
          <a:off x="5790724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724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09129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44802"/>
              </p:ext>
            </p:extLst>
          </p:nvPr>
        </p:nvGraphicFramePr>
        <p:xfrm>
          <a:off x="8893292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190440" progId="Equation.DSMT4">
                  <p:embed/>
                </p:oleObj>
              </mc:Choice>
              <mc:Fallback>
                <p:oleObj name="Equation" r:id="rId16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292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88655"/>
              </p:ext>
            </p:extLst>
          </p:nvPr>
        </p:nvGraphicFramePr>
        <p:xfrm>
          <a:off x="1898455" y="3484563"/>
          <a:ext cx="6175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190440" progId="Equation.DSMT4">
                  <p:embed/>
                </p:oleObj>
              </mc:Choice>
              <mc:Fallback>
                <p:oleObj name="Equation" r:id="rId18" imgW="469800" imgH="1904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55" y="3484563"/>
                        <a:ext cx="6175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80541" y="2955287"/>
            <a:ext cx="150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5,(12)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27412" y="1139430"/>
            <a:ext cx="9158280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itle 6"/>
          <p:cNvSpPr txBox="1">
            <a:spLocks noChangeArrowheads="1"/>
          </p:cNvSpPr>
          <p:nvPr/>
        </p:nvSpPr>
        <p:spPr bwMode="auto">
          <a:xfrm>
            <a:off x="448394" y="2436853"/>
            <a:ext cx="145006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36" name="Title 6"/>
          <p:cNvSpPr txBox="1">
            <a:spLocks noChangeArrowheads="1"/>
          </p:cNvSpPr>
          <p:nvPr/>
        </p:nvSpPr>
        <p:spPr bwMode="auto">
          <a:xfrm>
            <a:off x="2387307" y="2589491"/>
            <a:ext cx="8898385" cy="2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phải viết một số dưới dạng thập phân trước khi làm tròn.</a:t>
            </a:r>
          </a:p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làm tròn số thập phân ta không quan tâm đến dấu của nó.</a:t>
            </a:r>
          </a:p>
        </p:txBody>
      </p:sp>
    </p:spTree>
    <p:extLst>
      <p:ext uri="{BB962C8B-B14F-4D97-AF65-F5344CB8AC3E}">
        <p14:creationId xmlns:p14="http://schemas.microsoft.com/office/powerpoint/2010/main" val="37396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2" y="157163"/>
            <a:ext cx="1970011" cy="829629"/>
            <a:chOff x="2513862" y="44721"/>
            <a:chExt cx="1968771" cy="82979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2" y="44721"/>
              <a:ext cx="1968771" cy="8297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779740" cy="7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387773" y="1440955"/>
            <a:ext cx="1334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,(3)</a:t>
            </a:r>
            <a:endParaRPr lang="vi-VN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98290"/>
              </p:ext>
            </p:extLst>
          </p:nvPr>
        </p:nvGraphicFramePr>
        <p:xfrm>
          <a:off x="4722258" y="1360355"/>
          <a:ext cx="933209" cy="54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2258" y="1360355"/>
                        <a:ext cx="933209" cy="54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6"/>
          <p:cNvSpPr txBox="1">
            <a:spLocks noChangeArrowheads="1"/>
          </p:cNvSpPr>
          <p:nvPr/>
        </p:nvSpPr>
        <p:spPr bwMode="auto">
          <a:xfrm>
            <a:off x="1058946" y="2074747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7547"/>
              </p:ext>
            </p:extLst>
          </p:nvPr>
        </p:nvGraphicFramePr>
        <p:xfrm>
          <a:off x="829989" y="3138163"/>
          <a:ext cx="1068465" cy="51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989" y="3138163"/>
                        <a:ext cx="1068465" cy="51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74773" y="3160660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1,60696126...</a:t>
            </a:r>
            <a:endParaRPr lang="vi-VN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16883"/>
              </p:ext>
            </p:extLst>
          </p:nvPr>
        </p:nvGraphicFramePr>
        <p:xfrm>
          <a:off x="4523649" y="3138163"/>
          <a:ext cx="1190756" cy="5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3649" y="3138163"/>
                        <a:ext cx="1190756" cy="51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le 6"/>
          <p:cNvSpPr txBox="1">
            <a:spLocks noChangeArrowheads="1"/>
          </p:cNvSpPr>
          <p:nvPr/>
        </p:nvSpPr>
        <p:spPr bwMode="auto">
          <a:xfrm>
            <a:off x="1024089" y="3770522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5557"/>
              </p:ext>
            </p:extLst>
          </p:nvPr>
        </p:nvGraphicFramePr>
        <p:xfrm>
          <a:off x="2355849" y="4903787"/>
          <a:ext cx="562509" cy="56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5849" y="4903787"/>
                        <a:ext cx="562509" cy="56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2873278" y="4954787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592653...</a:t>
            </a:r>
            <a:endParaRPr lang="vi-VN" sz="28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26956"/>
              </p:ext>
            </p:extLst>
          </p:nvPr>
        </p:nvGraphicFramePr>
        <p:xfrm>
          <a:off x="5256491" y="4929538"/>
          <a:ext cx="1457047" cy="59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6491" y="4929538"/>
                        <a:ext cx="1457047" cy="59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" grpId="0"/>
      <p:bldP spid="34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5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đến hàng trăm:               và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3747"/>
              </p:ext>
            </p:extLst>
          </p:nvPr>
        </p:nvGraphicFramePr>
        <p:xfrm>
          <a:off x="4493301" y="1548988"/>
          <a:ext cx="1146584" cy="47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177480" progId="Equation.DSMT4">
                  <p:embed/>
                </p:oleObj>
              </mc:Choice>
              <mc:Fallback>
                <p:oleObj name="Equation" r:id="rId2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3301" y="1548988"/>
                        <a:ext cx="1146584" cy="47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46495"/>
              </p:ext>
            </p:extLst>
          </p:nvPr>
        </p:nvGraphicFramePr>
        <p:xfrm>
          <a:off x="6096000" y="1481380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15640" progId="Equation.DSMT4">
                  <p:embed/>
                </p:oleObj>
              </mc:Choice>
              <mc:Fallback>
                <p:oleObj name="Equation" r:id="rId4" imgW="558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481380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6"/>
          <p:cNvSpPr txBox="1">
            <a:spLocks noChangeArrowheads="1"/>
          </p:cNvSpPr>
          <p:nvPr/>
        </p:nvSpPr>
        <p:spPr bwMode="auto">
          <a:xfrm>
            <a:off x="777676" y="2055463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Làm tròn đến hàng trăm:             và 6,(234)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43811"/>
              </p:ext>
            </p:extLst>
          </p:nvPr>
        </p:nvGraphicFramePr>
        <p:xfrm>
          <a:off x="4686572" y="2173161"/>
          <a:ext cx="760041" cy="43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6572" y="2173161"/>
                        <a:ext cx="760041" cy="43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61293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6"/>
          <p:cNvSpPr txBox="1">
            <a:spLocks noChangeArrowheads="1"/>
          </p:cNvSpPr>
          <p:nvPr/>
        </p:nvSpPr>
        <p:spPr bwMode="auto">
          <a:xfrm>
            <a:off x="268881" y="2566470"/>
            <a:ext cx="763190" cy="5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6707" y="2884540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  = 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41,59265…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17412"/>
              </p:ext>
            </p:extLst>
          </p:nvPr>
        </p:nvGraphicFramePr>
        <p:xfrm>
          <a:off x="2295337" y="2977875"/>
          <a:ext cx="3460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5337" y="2977875"/>
                        <a:ext cx="346037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066592" y="288454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32988" y="28409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5900" y="3364141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-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41,421356…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48809"/>
              </p:ext>
            </p:extLst>
          </p:nvPr>
        </p:nvGraphicFramePr>
        <p:xfrm>
          <a:off x="1032071" y="3334143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215640" progId="Equation.DSMT4">
                  <p:embed/>
                </p:oleObj>
              </mc:Choice>
              <mc:Fallback>
                <p:oleObj name="Equation" r:id="rId12" imgW="55872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2071" y="3334143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098436" y="338100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182" y="3354144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76707" y="4045195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-2,23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06797...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65857"/>
              </p:ext>
            </p:extLst>
          </p:nvPr>
        </p:nvGraphicFramePr>
        <p:xfrm>
          <a:off x="1620174" y="4062529"/>
          <a:ext cx="888160" cy="50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7160" imgH="228600" progId="Equation.DSMT4">
                  <p:embed/>
                </p:oleObj>
              </mc:Choice>
              <mc:Fallback>
                <p:oleObj name="Equation" r:id="rId13" imgW="3171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0174" y="4062529"/>
                        <a:ext cx="888160" cy="50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920150" y="4067980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67338" y="404519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-2,236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91886" y="4682630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6,(234)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=6,23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234...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87650" y="466169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91253" y="466169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6,234</a:t>
            </a:r>
          </a:p>
        </p:txBody>
      </p:sp>
    </p:spTree>
    <p:extLst>
      <p:ext uri="{BB962C8B-B14F-4D97-AF65-F5344CB8AC3E}">
        <p14:creationId xmlns:p14="http://schemas.microsoft.com/office/powerpoint/2010/main" val="29375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4" grpId="0"/>
      <p:bldP spid="15" grpId="0"/>
      <p:bldP spid="23" grpId="0"/>
      <p:bldP spid="24" grpId="0"/>
      <p:bldP spid="27" grpId="0"/>
      <p:bldP spid="28" grpId="0"/>
      <p:bldP spid="32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6" y="376240"/>
            <a:ext cx="6074810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một cái bánh xe có bán kính 65cm và làm tròn đến kết quả hàng đơn vị.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 trên thực tế hình gì?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078" y="-8256"/>
            <a:ext cx="3049341" cy="2543493"/>
          </a:xfrm>
          <a:prstGeom prst="rect">
            <a:avLst/>
          </a:prstGeom>
        </p:spPr>
      </p:pic>
      <p:sp>
        <p:nvSpPr>
          <p:cNvPr id="37" name="Title 6"/>
          <p:cNvSpPr txBox="1">
            <a:spLocks noChangeArrowheads="1"/>
          </p:cNvSpPr>
          <p:nvPr/>
        </p:nvSpPr>
        <p:spPr bwMode="auto">
          <a:xfrm>
            <a:off x="777676" y="1861915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diện tích hình tròn ta dung công thức nào?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itle 6"/>
          <p:cNvSpPr txBox="1">
            <a:spLocks noChangeArrowheads="1"/>
          </p:cNvSpPr>
          <p:nvPr/>
        </p:nvSpPr>
        <p:spPr bwMode="auto">
          <a:xfrm>
            <a:off x="3346450" y="1084487"/>
            <a:ext cx="1014033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731" y="2295629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bánh xe có bán kính là 65 cm là:</a:t>
            </a:r>
            <a:endParaRPr lang="vi-VN" sz="28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817" y="2986334"/>
            <a:ext cx="536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2.r.π=2.65.π =408,407045 (cm)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9498" y="3677039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408,407045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408(cm)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243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1" grpId="1"/>
      <p:bldP spid="37" grpId="0"/>
      <p:bldP spid="37" grpId="1"/>
      <p:bldP spid="37" grpId="2"/>
      <p:bldP spid="38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45,67358 là tròn đến hàng phần trăm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46890" y="2479640"/>
            <a:ext cx="2266428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A. 45</a:t>
            </a:r>
            <a:endParaRPr lang="vi-VN" sz="3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B. 45,67</a:t>
            </a:r>
            <a:endParaRPr lang="vi-VN" sz="3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C. 45,68</a:t>
            </a:r>
            <a:endParaRPr lang="vi-VN" sz="32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125,926 là tròn đến hàng Chục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93179" y="2479640"/>
            <a:ext cx="2420139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125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130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125,93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Về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xem lại phần 1 làm tròn số.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hiểu nội dung phần quy tắc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Làm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bài tập 1, 2 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nội dung tiết 2 phần 2: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căn cứ vào độ chính xác cho trước.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4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51458"/>
              </p:ext>
            </p:extLst>
          </p:nvPr>
        </p:nvGraphicFramePr>
        <p:xfrm>
          <a:off x="1170150" y="2254250"/>
          <a:ext cx="9572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28600" progId="Equation.DSMT4">
                  <p:embed/>
                </p:oleObj>
              </mc:Choice>
              <mc:Fallback>
                <p:oleObj name="Equation" r:id="rId3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150" y="2254250"/>
                        <a:ext cx="957262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A. 2,82</a:t>
            </a:r>
            <a:endParaRPr lang="vi-VN" sz="4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B. 2,828</a:t>
            </a:r>
            <a:endParaRPr lang="vi-VN" sz="4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C. 2,8284</a:t>
            </a:r>
            <a:endParaRPr lang="vi-VN" sz="4200" kern="1200" dirty="0"/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1" animBg="1"/>
      <p:bldP spid="7" grpId="2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053" y="-1007877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05276" y="2553241"/>
            <a:ext cx="10904097" cy="265934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05522" y="1795965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MỤC</a:t>
            </a:r>
            <a:r>
              <a:rPr kumimoji="0" lang="en-US" altLang="zh-CN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TIÊU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05276" y="5255800"/>
            <a:ext cx="10751458" cy="165891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Tư duy và 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luận toán học. 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hoá toán học. giao 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toán học.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oán học 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951215" y="1444706"/>
            <a:ext cx="2828327" cy="498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3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19" grpId="0" bldLvl="0" animBg="1"/>
      <p:bldP spid="19" grpId="1" animBg="1"/>
      <p:bldP spid="18" grpId="0" bldLvl="0" animBg="1"/>
      <p:bldP spid="18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12,(91)=12,919191....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12,91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12,919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12,92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a=        = 2,23606...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2,23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2,236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2,2361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50025"/>
              </p:ext>
            </p:extLst>
          </p:nvPr>
        </p:nvGraphicFramePr>
        <p:xfrm>
          <a:off x="4653640" y="1573370"/>
          <a:ext cx="619444" cy="61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3640" y="1573370"/>
                        <a:ext cx="619444" cy="61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6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1" animBg="1"/>
      <p:bldP spid="3" grpId="2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b= 6 547,12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6547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6548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</a:t>
            </a:r>
            <a:r>
              <a:rPr lang="en-US" sz="4200" dirty="0">
                <a:solidFill>
                  <a:srgbClr val="FFFFFF"/>
                </a:solidFill>
                <a:latin typeface="Arial"/>
                <a:ea typeface="SimSun"/>
              </a:rPr>
              <a:t>6500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animBg="1"/>
      <p:bldP spid="3" grpId="1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HÌNH THÀNH KIẾN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3" grpId="1" animBg="1"/>
      <p:bldP spid="23" grpId="2" animBg="1"/>
      <p:bldP spid="23" grpId="3" animBg="1"/>
      <p:bldP spid="25" grpId="0" bldLvl="0" animBg="1"/>
      <p:bldP spid="25" grpId="1" animBg="1"/>
      <p:bldP spid="100" grpId="1"/>
      <p:bldP spid="10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a) Gọi x là số làm tròn đến hàng chục của số a = 3128. Hãy chứng tỏ: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               và  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b) Gọi y là số làm tròn đến hàng phần trăm của    . </a:t>
            </a:r>
            <a:r>
              <a:rPr lang="vi-VN" sz="2600" dirty="0">
                <a:latin typeface="Times New Roman" panose="02020603050405020304" pitchFamily="18" charset="0"/>
              </a:rPr>
              <a:t>Hãy chứng tỏ</a:t>
            </a:r>
          </a:p>
          <a:p>
            <a:pPr lvl="0" algn="just"/>
            <a:r>
              <a:rPr lang="vi-VN" sz="2600" dirty="0">
                <a:latin typeface="Times New Roman" panose="02020603050405020304" pitchFamily="18" charset="0"/>
              </a:rPr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00868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25996"/>
              </p:ext>
            </p:extLst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62144"/>
              </p:ext>
            </p:extLst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177480" progId="Equation.DSMT4">
                  <p:embed/>
                </p:oleObj>
              </mc:Choice>
              <mc:Fallback>
                <p:oleObj name="Equation" r:id="rId8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92317"/>
              </p:ext>
            </p:extLst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878033"/>
              </p:ext>
            </p:extLst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431640" progId="Equation.DSMT4">
                  <p:embed/>
                </p:oleObj>
              </mc:Choice>
              <mc:Fallback>
                <p:oleObj name="Equation" r:id="rId12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loud 34"/>
          <p:cNvSpPr/>
          <p:nvPr/>
        </p:nvSpPr>
        <p:spPr bwMode="auto">
          <a:xfrm>
            <a:off x="5102969" y="3363317"/>
            <a:ext cx="6105520" cy="2594846"/>
          </a:xfrm>
          <a:prstGeom prst="cloud">
            <a:avLst/>
          </a:prstGeom>
          <a:gradFill rotWithShape="0">
            <a:gsLst>
              <a:gs pos="0">
                <a:srgbClr val="92D05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hoạt động nhóm thảo luận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 HĐKP 2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404812" y="3195687"/>
            <a:ext cx="6301740" cy="3057116"/>
          </a:xfrm>
          <a:prstGeom prst="cloudCallout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HD: a)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tiên ta thay thế số a vào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baseline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vế của bất đẳng thức để tinh,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đó dựa vào kết quả để so sánh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1"/>
      <p:bldP spid="32" grpId="2"/>
      <p:bldP spid="35" grpId="0" animBg="1"/>
      <p:bldP spid="35" grpId="1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  và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   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177480" progId="Equation.DSMT4">
                  <p:embed/>
                </p:oleObj>
              </mc:Choice>
              <mc:Fallback>
                <p:oleObj name="Equation" r:id="rId8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431640" progId="Equation.DSMT4">
                  <p:embed/>
                </p:oleObj>
              </mc:Choice>
              <mc:Fallback>
                <p:oleObj name="Equation" r:id="rId12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u="sng" noProof="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Giải:</a:t>
            </a:r>
            <a:endParaRPr kumimoji="0" lang="vi-VN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6859" y="3198168"/>
            <a:ext cx="4457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ó: a=3128 =&gt; x = 3130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1139506" y="3730526"/>
            <a:ext cx="491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a−x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=|3128−3130| = |−2| =2 ≤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6680984" y="3657957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 |a−x|≤5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168400" y="4189260"/>
            <a:ext cx="3894328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ó: 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- 5 = 3128  - 5=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3123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575" y="4689550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+ 5 = 3128 + 5 =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6040" y="5433080"/>
            <a:ext cx="2866490" cy="54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x−5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x+5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  và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   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177480" progId="Equation.DSMT4">
                  <p:embed/>
                </p:oleObj>
              </mc:Choice>
              <mc:Fallback>
                <p:oleObj name="Equation" r:id="rId8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431640" progId="Equation.DSMT4">
                  <p:embed/>
                </p:oleObj>
              </mc:Choice>
              <mc:Fallback>
                <p:oleObj name="Equation" r:id="rId12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Giải:</a:t>
            </a:r>
            <a:endParaRPr kumimoji="0" lang="vi-VN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16860" y="3287375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y là số làm tròn đến hàng phần trăm của     nên y = 0,33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98880"/>
              </p:ext>
            </p:extLst>
          </p:nvPr>
        </p:nvGraphicFramePr>
        <p:xfrm>
          <a:off x="8309251" y="3221257"/>
          <a:ext cx="381595" cy="763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393480" progId="Equation.DSMT4">
                  <p:embed/>
                </p:oleObj>
              </mc:Choice>
              <mc:Fallback>
                <p:oleObj name="Equation" r:id="rId14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09251" y="3221257"/>
                        <a:ext cx="381595" cy="763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1593180" y="4126884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</a:p>
        </p:txBody>
      </p:sp>
      <p:graphicFrame>
        <p:nvGraphicFramePr>
          <p:cNvPr id="1073742854" name="Object 10737428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08608"/>
              </p:ext>
            </p:extLst>
          </p:nvPr>
        </p:nvGraphicFramePr>
        <p:xfrm>
          <a:off x="2432688" y="4096651"/>
          <a:ext cx="4273864" cy="71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55520" imgH="431640" progId="Equation.DSMT4">
                  <p:embed/>
                </p:oleObj>
              </mc:Choice>
              <mc:Fallback>
                <p:oleObj name="Equation" r:id="rId16" imgW="1955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32688" y="4096651"/>
                        <a:ext cx="4273864" cy="71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742855" name="Rectangle 1073742854"/>
          <p:cNvSpPr/>
          <p:nvPr/>
        </p:nvSpPr>
        <p:spPr>
          <a:xfrm>
            <a:off x="6706552" y="4218672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=0,00(3)     0,005</a:t>
            </a:r>
          </a:p>
        </p:txBody>
      </p:sp>
      <p:graphicFrame>
        <p:nvGraphicFramePr>
          <p:cNvPr id="1073742856" name="Object 10737428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89072"/>
              </p:ext>
            </p:extLst>
          </p:nvPr>
        </p:nvGraphicFramePr>
        <p:xfrm>
          <a:off x="1745816" y="5094911"/>
          <a:ext cx="1907975" cy="7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1880" imgH="431640" progId="Equation.DSMT4">
                  <p:embed/>
                </p:oleObj>
              </mc:Choice>
              <mc:Fallback>
                <p:oleObj name="Equation" r:id="rId18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45816" y="5094911"/>
                        <a:ext cx="1907975" cy="75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742857" name="Object 10737428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76952"/>
              </p:ext>
            </p:extLst>
          </p:nvPr>
        </p:nvGraphicFramePr>
        <p:xfrm>
          <a:off x="8222087" y="4197652"/>
          <a:ext cx="392440" cy="47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52280" progId="Equation.DSMT4">
                  <p:embed/>
                </p:oleObj>
              </mc:Choice>
              <mc:Fallback>
                <p:oleObj name="Equation" r:id="rId20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222087" y="4197652"/>
                        <a:ext cx="392440" cy="47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6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374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374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3" grpId="0"/>
      <p:bldP spid="61" grpId="0"/>
      <p:bldP spid="10737428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19437" y="1612564"/>
            <a:ext cx="581620" cy="6544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8946" y="1690197"/>
            <a:ext cx="10311256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37026"/>
              </p:ext>
            </p:extLst>
          </p:nvPr>
        </p:nvGraphicFramePr>
        <p:xfrm>
          <a:off x="9301398" y="1703908"/>
          <a:ext cx="1136305" cy="45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253890" progId="Equation.DSMT4">
                  <p:embed/>
                </p:oleObj>
              </mc:Choice>
              <mc:Fallback>
                <p:oleObj name="Equation" r:id="rId4" imgW="63472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398" y="1703908"/>
                        <a:ext cx="1136305" cy="457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6206" y="2625060"/>
            <a:ext cx="104547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903" y="2894767"/>
            <a:ext cx="10904097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627581" y="4052894"/>
            <a:ext cx="7665964" cy="2042212"/>
          </a:xfrm>
          <a:prstGeom prst="wedgeEllipseCallout">
            <a:avLst/>
          </a:prstGeom>
          <a:gradFill rotWithShape="0">
            <a:gsLst>
              <a:gs pos="0">
                <a:srgbClr val="FFFFCC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6" grpId="0" animBg="1"/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-4,3456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d=0,0003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36776"/>
              </p:ext>
            </p:extLst>
          </p:nvPr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15640" progId="Equation.DSMT4">
                  <p:embed/>
                </p:oleObj>
              </mc:Choice>
              <mc:Fallback>
                <p:oleObj name="Equation" r:id="rId3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849" y="4120510"/>
            <a:ext cx="5175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413987" y="4647120"/>
            <a:ext cx="896373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-4,35.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5" grpId="0"/>
      <p:bldP spid="8" grpId="0"/>
      <p:bldP spid="12" grpId="0"/>
      <p:bldP spid="21" grpId="0"/>
      <p:bldP spid="22" grpId="0"/>
      <p:bldP spid="19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-4,3456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d=0,0003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15640" progId="Equation.DSMT4">
                  <p:embed/>
                </p:oleObj>
              </mc:Choice>
              <mc:Fallback>
                <p:oleObj name="Equation" r:id="rId3" imgW="241200" imgH="215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37" y="4120153"/>
            <a:ext cx="438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13986" y="4553041"/>
            <a:ext cx="965060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12 736 000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13" grpId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965" y="-761365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204085" y="1976716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A. KHỞI ĐỘNG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967355" y="2894965"/>
            <a:ext cx="554418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886835" y="3963670"/>
            <a:ext cx="320421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LUYỆN TẬP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646295" y="5031740"/>
            <a:ext cx="326517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VẬN DỤNG</a:t>
            </a:r>
          </a:p>
        </p:txBody>
      </p:sp>
    </p:spTree>
    <p:extLst>
      <p:ext uri="{BB962C8B-B14F-4D97-AF65-F5344CB8AC3E}">
        <p14:creationId xmlns:p14="http://schemas.microsoft.com/office/powerpoint/2010/main" val="16831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9" grpId="0" bldLvl="0" animBg="1"/>
      <p:bldP spid="19" grpId="1" animBg="1"/>
      <p:bldP spid="5" grpId="0" bldLvl="0" animBg="1"/>
      <p:bldP spid="5" grpId="1" animBg="1"/>
      <p:bldP spid="18" grpId="0" bldLvl="0" animBg="1"/>
      <p:bldP spid="18" grpId="1" animBg="1"/>
      <p:bldP spid="6" grpId="0" bldLvl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-4,3456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d=0,0003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15640" progId="Equation.DSMT4">
                  <p:embed/>
                </p:oleObj>
              </mc:Choice>
              <mc:Fallback>
                <p:oleObj name="Equation" r:id="rId3" imgW="241200" imgH="215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371" y="4006078"/>
            <a:ext cx="583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436528" y="4551511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3444727" y="4551511"/>
            <a:ext cx="787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=1,41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213562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1,414</a:t>
            </a:r>
            <a:endParaRPr lang="vi-VN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04312"/>
              </p:ext>
            </p:extLst>
          </p:nvPr>
        </p:nvGraphicFramePr>
        <p:xfrm>
          <a:off x="2857905" y="4421147"/>
          <a:ext cx="547183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15640" progId="Equation.DSMT4">
                  <p:embed/>
                </p:oleObj>
              </mc:Choice>
              <mc:Fallback>
                <p:oleObj name="Equation" r:id="rId5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7905" y="4421147"/>
                        <a:ext cx="547183" cy="48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Callout 10"/>
          <p:cNvSpPr/>
          <p:nvPr/>
        </p:nvSpPr>
        <p:spPr bwMode="auto">
          <a:xfrm>
            <a:off x="3043240" y="4910732"/>
            <a:ext cx="4273864" cy="1947268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 bwMode="auto">
          <a:xfrm>
            <a:off x="3121651" y="4910732"/>
            <a:ext cx="4273864" cy="1947268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4" grpId="0"/>
      <p:bldP spid="6" grpId="0"/>
      <p:bldP spid="9" grpId="0"/>
      <p:bldP spid="11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12869"/>
              </p:ext>
            </p:extLst>
          </p:nvPr>
        </p:nvGraphicFramePr>
        <p:xfrm>
          <a:off x="2432688" y="2087206"/>
          <a:ext cx="251142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241200" progId="Equation.DSMT4">
                  <p:embed/>
                </p:oleObj>
              </mc:Choice>
              <mc:Fallback>
                <p:oleObj name="Equation" r:id="rId3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2688" y="2087206"/>
                        <a:ext cx="251142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- 634 755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 = 70</a:t>
            </a:r>
            <a:endParaRPr lang="vi-VN" dirty="0"/>
          </a:p>
        </p:txBody>
      </p:sp>
      <p:sp>
        <p:nvSpPr>
          <p:cNvPr id="19" name="Rectangle 18"/>
          <p:cNvSpPr/>
          <p:nvPr/>
        </p:nvSpPr>
        <p:spPr>
          <a:xfrm>
            <a:off x="219614" y="3216009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vi-VN" u="sng" dirty="0"/>
          </a:p>
        </p:txBody>
      </p:sp>
      <p:sp>
        <p:nvSpPr>
          <p:cNvPr id="16" name="Rectangle 15"/>
          <p:cNvSpPr/>
          <p:nvPr/>
        </p:nvSpPr>
        <p:spPr>
          <a:xfrm>
            <a:off x="276757" y="3677674"/>
            <a:ext cx="370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 = 0,005</a:t>
            </a:r>
            <a:endParaRPr lang="vi-VN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99181"/>
              </p:ext>
            </p:extLst>
          </p:nvPr>
        </p:nvGraphicFramePr>
        <p:xfrm>
          <a:off x="3882749" y="3659024"/>
          <a:ext cx="600394" cy="48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2749" y="3659024"/>
                        <a:ext cx="600394" cy="48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441685" y="3659024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nghìn</a:t>
            </a:r>
            <a:endParaRPr lang="vi-VN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99181"/>
              </p:ext>
            </p:extLst>
          </p:nvPr>
        </p:nvGraphicFramePr>
        <p:xfrm>
          <a:off x="3900170" y="4163219"/>
          <a:ext cx="600394" cy="48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0170" y="4163219"/>
                        <a:ext cx="600394" cy="48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441685" y="4181869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1,7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26" name="Rectangle 25"/>
          <p:cNvSpPr/>
          <p:nvPr/>
        </p:nvSpPr>
        <p:spPr>
          <a:xfrm>
            <a:off x="4401449" y="4643534"/>
            <a:ext cx="280557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1,73.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2" grpId="0"/>
      <p:bldP spid="3" grpId="0"/>
      <p:bldP spid="11" grpId="0"/>
      <p:bldP spid="19" grpId="0"/>
      <p:bldP spid="16" grpId="0"/>
      <p:bldP spid="20" grpId="0"/>
      <p:bldP spid="23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32688" y="2087206"/>
          <a:ext cx="251142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241200" progId="Equation.DSMT4">
                  <p:embed/>
                </p:oleObj>
              </mc:Choice>
              <mc:Fallback>
                <p:oleObj name="Equation" r:id="rId3" imgW="12063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2688" y="2087206"/>
                        <a:ext cx="251142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- 634 755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 = 70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614" y="3216009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vi-VN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437" y="3677674"/>
            <a:ext cx="325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d=70 </a:t>
            </a:r>
            <a:endParaRPr lang="vi-V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34683"/>
              </p:ext>
            </p:extLst>
          </p:nvPr>
        </p:nvGraphicFramePr>
        <p:xfrm>
          <a:off x="3319998" y="3715924"/>
          <a:ext cx="539826" cy="43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9998" y="3715924"/>
                        <a:ext cx="539826" cy="43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33746" y="3660506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593165"/>
              </p:ext>
            </p:extLst>
          </p:nvPr>
        </p:nvGraphicFramePr>
        <p:xfrm>
          <a:off x="3319998" y="4244493"/>
          <a:ext cx="539826" cy="43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9998" y="4244493"/>
                        <a:ext cx="539826" cy="43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33746" y="4203203"/>
            <a:ext cx="4817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–634 755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3833746" y="4727530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–634 800</a:t>
            </a:r>
            <a:endParaRPr lang="vi-VN" dirty="0"/>
          </a:p>
        </p:txBody>
      </p:sp>
      <p:sp>
        <p:nvSpPr>
          <p:cNvPr id="12" name="Oval 11"/>
          <p:cNvSpPr/>
          <p:nvPr/>
        </p:nvSpPr>
        <p:spPr bwMode="auto">
          <a:xfrm>
            <a:off x="2509007" y="5251857"/>
            <a:ext cx="5800244" cy="1606143"/>
          </a:xfrm>
          <a:prstGeom prst="ellipse">
            <a:avLst/>
          </a:prstGeom>
          <a:gradFill rotWithShape="0">
            <a:gsLst>
              <a:gs pos="2000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Hày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4" grpId="0"/>
      <p:bldP spid="6" grpId="0"/>
      <p:bldP spid="8" grpId="0"/>
      <p:bldP spid="9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472"/>
            <a:ext cx="12192000" cy="59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6369" y="1597344"/>
            <a:ext cx="9463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12/06/2021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635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https://www.shareheartbeat.com/dan-so-tphcm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 = 50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1440541" y="2740804"/>
            <a:ext cx="5580374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02" y="2740803"/>
            <a:ext cx="798617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8674" y="277972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1440541" y="3176997"/>
            <a:ext cx="5090432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0973" y="326235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dirty="0"/>
          </a:p>
        </p:txBody>
      </p:sp>
      <p:sp>
        <p:nvSpPr>
          <p:cNvPr id="22" name="Rectangle 21"/>
          <p:cNvSpPr/>
          <p:nvPr/>
        </p:nvSpPr>
        <p:spPr>
          <a:xfrm>
            <a:off x="753670" y="3659629"/>
            <a:ext cx="961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d= 50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12/06/2021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753670" y="4497662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636 000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071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10" grpId="0"/>
      <p:bldP spid="15" grpId="0"/>
      <p:bldP spid="15" grpId="1"/>
      <p:bldP spid="20" grpId="0"/>
      <p:bldP spid="16" grpId="0"/>
      <p:bldP spid="16" grpId="1"/>
      <p:bldP spid="17" grpId="0" build="allAtOnce"/>
      <p:bldP spid="18" grpId="0"/>
      <p:bldP spid="18" grpId="1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075" y="1139430"/>
            <a:ext cx="1071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32inch.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Vậy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chéo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cm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6" y="1630385"/>
            <a:ext cx="10598821" cy="5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3: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1002" y="2957669"/>
            <a:ext cx="901209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7411" y="1540474"/>
            <a:ext cx="9692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32 inch,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 = 0,05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inch       2,54cm)</a:t>
            </a:r>
            <a:endParaRPr lang="vi-VN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8130"/>
              </p:ext>
            </p:extLst>
          </p:nvPr>
        </p:nvGraphicFramePr>
        <p:xfrm>
          <a:off x="3730111" y="2472705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0111" y="2472705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40025" y="2818448"/>
            <a:ext cx="7245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d=0,05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8235593" y="2818448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1242780" y="3183552"/>
            <a:ext cx="500585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633" y="3241033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865286" y="3661055"/>
            <a:ext cx="367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1 inch     2,54 cm nên     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99884"/>
              </p:ext>
            </p:extLst>
          </p:nvPr>
        </p:nvGraphicFramePr>
        <p:xfrm>
          <a:off x="2127412" y="3625856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412" y="3625856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069509" y="3687095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 inch        32 . 2,54 cm = 81,28 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99884"/>
              </p:ext>
            </p:extLst>
          </p:nvPr>
        </p:nvGraphicFramePr>
        <p:xfrm>
          <a:off x="5189966" y="3625856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9966" y="3625856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28272" y="4246960"/>
            <a:ext cx="6999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làm tròn số 81,</a:t>
            </a:r>
            <a:r>
              <a:rPr lang="vi-VN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(cm) với độ chính xác d= 0,05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7673219" y="4157586"/>
            <a:ext cx="2375971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81,3(cm).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20" grpId="0"/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24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657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 được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tròn với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 chính xác d =80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6575000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</a:t>
            </a:r>
            <a:r>
              <a:rPr lang="vi-VN" sz="2800" b="1" dirty="0">
                <a:solidFill>
                  <a:prstClr val="white"/>
                </a:solidFill>
                <a:latin typeface="Euphemia"/>
              </a:rPr>
              <a:t>657400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657460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2,5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345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làm tròn với độ chính xác d =0,006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2,56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2,563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2,5635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396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Về nhà xem lại nội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làm tròn số căn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cứ vào độ chính xác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Học hiểu nội dung phần chú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Trang 40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Làm bài tập 3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Xem trước nội dung tiết 3 phần 3: </a:t>
            </a:r>
            <a:r>
              <a:rPr lang="vi-VN" sz="3200" b="1" dirty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các phép 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F532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487670" y="2741930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982627" y="1093470"/>
            <a:ext cx="1095029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1995,784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740217" y="3429000"/>
            <a:ext cx="8860155" cy="1117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4100" y="3429000"/>
            <a:ext cx="762714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1995,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1995,8</a:t>
            </a:r>
            <a:endParaRPr lang="vi-VN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1995,7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1995,78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11" grpId="1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8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3,7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1657....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d= 0,005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596912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553239"/>
              </p:ext>
            </p:extLst>
          </p:nvPr>
        </p:nvGraphicFramePr>
        <p:xfrm>
          <a:off x="5103853" y="1525270"/>
          <a:ext cx="1605392" cy="56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28600" progId="Equation.DSMT4">
                  <p:embed/>
                </p:oleObj>
              </mc:Choice>
              <mc:Fallback>
                <p:oleObj name="Equation" r:id="rId3" imgW="6476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3853" y="1525270"/>
                        <a:ext cx="1605392" cy="56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3,742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3,74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3,7417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9 21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235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d = 500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436853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921400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9214200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889576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9214000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5180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3" grpId="0" animBg="1"/>
      <p:bldP spid="23" grpId="1" animBg="1"/>
      <p:bldP spid="23" grpId="2" animBg="1"/>
      <p:bldP spid="25" grpId="0" bldLvl="0" animBg="1"/>
      <p:bldP spid="25" grpId="1" animBg="1"/>
      <p:bldP spid="100" grpId="0"/>
      <p:bldP spid="10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0"/>
            <a:ext cx="5615362" cy="944563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3: LÀM TRÒN SỐ VÀ ƯỚC LƯỢNG KẾT QUẢ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1" y="1945046"/>
            <a:ext cx="112952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3" y="2958102"/>
            <a:ext cx="938723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7148 . 593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569" y="3546427"/>
            <a:ext cx="764772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Lảm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50632" y="3501460"/>
            <a:ext cx="198499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lain" startAt="7148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7000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593         600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39964"/>
              </p:ext>
            </p:extLst>
          </p:nvPr>
        </p:nvGraphicFramePr>
        <p:xfrm>
          <a:off x="8574520" y="354642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26720" progId="Equation.DSMT4">
                  <p:embed/>
                </p:oleObj>
              </mc:Choice>
              <mc:Fallback>
                <p:oleObj name="Equation" r:id="rId2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4520" y="354642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39964"/>
              </p:ext>
            </p:extLst>
          </p:nvPr>
        </p:nvGraphicFramePr>
        <p:xfrm>
          <a:off x="8551722" y="394059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51722" y="394059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8394" y="4319725"/>
            <a:ext cx="1104057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Do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7000. 600 =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4 200 000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9556" y="4943074"/>
            <a:ext cx="677216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7 148 . 593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4 238 764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6" grpId="0"/>
      <p:bldP spid="9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1"/>
            <a:ext cx="5615362" cy="638494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3: LÀM TRÒN SỐ VÀ ƯỚC LƯỢNG KẾT QUẢ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1" y="1614512"/>
            <a:ext cx="7643288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483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6121. 99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88225" y="2123957"/>
            <a:ext cx="535539" cy="626480"/>
          </a:xfrm>
          <a:custGeom>
            <a:avLst/>
            <a:gdLst>
              <a:gd name="connsiteX0" fmla="*/ 0 w 535539"/>
              <a:gd name="connsiteY0" fmla="*/ 125296 h 626480"/>
              <a:gd name="connsiteX1" fmla="*/ 267770 w 535539"/>
              <a:gd name="connsiteY1" fmla="*/ 125296 h 626480"/>
              <a:gd name="connsiteX2" fmla="*/ 267770 w 535539"/>
              <a:gd name="connsiteY2" fmla="*/ 0 h 626480"/>
              <a:gd name="connsiteX3" fmla="*/ 535539 w 535539"/>
              <a:gd name="connsiteY3" fmla="*/ 313240 h 626480"/>
              <a:gd name="connsiteX4" fmla="*/ 267770 w 535539"/>
              <a:gd name="connsiteY4" fmla="*/ 626480 h 626480"/>
              <a:gd name="connsiteX5" fmla="*/ 267770 w 535539"/>
              <a:gd name="connsiteY5" fmla="*/ 501184 h 626480"/>
              <a:gd name="connsiteX6" fmla="*/ 0 w 535539"/>
              <a:gd name="connsiteY6" fmla="*/ 501184 h 626480"/>
              <a:gd name="connsiteX7" fmla="*/ 0 w 535539"/>
              <a:gd name="connsiteY7" fmla="*/ 125296 h 6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39" h="626480">
                <a:moveTo>
                  <a:pt x="0" y="125296"/>
                </a:moveTo>
                <a:lnTo>
                  <a:pt x="267770" y="125296"/>
                </a:lnTo>
                <a:lnTo>
                  <a:pt x="267770" y="0"/>
                </a:lnTo>
                <a:lnTo>
                  <a:pt x="535539" y="313240"/>
                </a:lnTo>
                <a:lnTo>
                  <a:pt x="267770" y="626480"/>
                </a:lnTo>
                <a:lnTo>
                  <a:pt x="267770" y="501184"/>
                </a:lnTo>
                <a:lnTo>
                  <a:pt x="0" y="501184"/>
                </a:lnTo>
                <a:lnTo>
                  <a:pt x="0" y="125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296" rIns="160662" bIns="1252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20" name="Freeform 19"/>
          <p:cNvSpPr/>
          <p:nvPr/>
        </p:nvSpPr>
        <p:spPr>
          <a:xfrm>
            <a:off x="4146064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922,11</a:t>
            </a:r>
            <a:r>
              <a:rPr lang="vi-VN" sz="2400" b="0" i="0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59,38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924806" y="2123957"/>
            <a:ext cx="535539" cy="626480"/>
          </a:xfrm>
          <a:custGeom>
            <a:avLst/>
            <a:gdLst>
              <a:gd name="connsiteX0" fmla="*/ 0 w 535539"/>
              <a:gd name="connsiteY0" fmla="*/ 125296 h 626480"/>
              <a:gd name="connsiteX1" fmla="*/ 267770 w 535539"/>
              <a:gd name="connsiteY1" fmla="*/ 125296 h 626480"/>
              <a:gd name="connsiteX2" fmla="*/ 267770 w 535539"/>
              <a:gd name="connsiteY2" fmla="*/ 0 h 626480"/>
              <a:gd name="connsiteX3" fmla="*/ 535539 w 535539"/>
              <a:gd name="connsiteY3" fmla="*/ 313240 h 626480"/>
              <a:gd name="connsiteX4" fmla="*/ 267770 w 535539"/>
              <a:gd name="connsiteY4" fmla="*/ 626480 h 626480"/>
              <a:gd name="connsiteX5" fmla="*/ 267770 w 535539"/>
              <a:gd name="connsiteY5" fmla="*/ 501184 h 626480"/>
              <a:gd name="connsiteX6" fmla="*/ 0 w 535539"/>
              <a:gd name="connsiteY6" fmla="*/ 501184 h 626480"/>
              <a:gd name="connsiteX7" fmla="*/ 0 w 535539"/>
              <a:gd name="connsiteY7" fmla="*/ 125296 h 6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39" h="626480">
                <a:moveTo>
                  <a:pt x="0" y="125296"/>
                </a:moveTo>
                <a:lnTo>
                  <a:pt x="267770" y="125296"/>
                </a:lnTo>
                <a:lnTo>
                  <a:pt x="267770" y="0"/>
                </a:lnTo>
                <a:lnTo>
                  <a:pt x="535539" y="313240"/>
                </a:lnTo>
                <a:lnTo>
                  <a:pt x="267770" y="626480"/>
                </a:lnTo>
                <a:lnTo>
                  <a:pt x="267770" y="501184"/>
                </a:lnTo>
                <a:lnTo>
                  <a:pt x="0" y="501184"/>
                </a:lnTo>
                <a:lnTo>
                  <a:pt x="0" y="125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296" rIns="160662" bIns="1252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22" name="Freeform 21"/>
          <p:cNvSpPr/>
          <p:nvPr/>
        </p:nvSpPr>
        <p:spPr>
          <a:xfrm>
            <a:off x="7682645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(-551) . 8314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3972" y="3198168"/>
            <a:ext cx="5423280" cy="513928"/>
            <a:chOff x="423972" y="3198168"/>
            <a:chExt cx="5423280" cy="901951"/>
          </a:xfrm>
        </p:grpSpPr>
        <p:sp>
          <p:nvSpPr>
            <p:cNvPr id="23" name="Rectangle 22"/>
            <p:cNvSpPr/>
            <p:nvPr/>
          </p:nvSpPr>
          <p:spPr>
            <a:xfrm>
              <a:off x="423972" y="3198168"/>
              <a:ext cx="54232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a) 6121. 99     6000 . 100 = 600 000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741573"/>
                </p:ext>
              </p:extLst>
            </p:nvPr>
          </p:nvGraphicFramePr>
          <p:xfrm>
            <a:off x="2104649" y="3390484"/>
            <a:ext cx="709634" cy="709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720" imgH="126720" progId="Equation.DSMT4">
                    <p:embed/>
                  </p:oleObj>
                </mc:Choice>
                <mc:Fallback>
                  <p:oleObj name="Equation" r:id="rId2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04649" y="3390484"/>
                          <a:ext cx="709634" cy="709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437314" y="3862859"/>
            <a:ext cx="628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 922,11.59,38      900 . 60 = 54 000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65666"/>
              </p:ext>
            </p:extLst>
          </p:nvPr>
        </p:nvGraphicFramePr>
        <p:xfrm>
          <a:off x="3205630" y="3944028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5630" y="3944028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170257" y="4754275"/>
            <a:ext cx="772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 (−551).8314       (−600) . 8000 = -480 000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78674"/>
              </p:ext>
            </p:extLst>
          </p:nvPr>
        </p:nvGraphicFramePr>
        <p:xfrm>
          <a:off x="3813980" y="4871982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3980" y="4871982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-88926" y="2731202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endParaRPr 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20" grpId="0" animBg="1"/>
      <p:bldP spid="21" grpId="0" animBg="1"/>
      <p:bldP spid="22" grpId="0" animBg="1"/>
      <p:bldP spid="26" grpId="0"/>
      <p:bldP spid="28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1"/>
            <a:ext cx="5615362" cy="638494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3: LÀM TRÒN SỐ VÀ ƯỚC LƯỢNG KẾT QUẢ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0" y="1614512"/>
            <a:ext cx="688009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bạn học sinh dùng maý tính cầm tay tính được kết quả của phép tính như sau: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hãy kiểm tra lại bằng cách ước lượng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086" y="943622"/>
            <a:ext cx="3380512" cy="591437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62593"/>
              </p:ext>
            </p:extLst>
          </p:nvPr>
        </p:nvGraphicFramePr>
        <p:xfrm>
          <a:off x="219438" y="2360535"/>
          <a:ext cx="3510674" cy="62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241200" progId="Equation.DSMT4">
                  <p:embed/>
                </p:oleObj>
              </mc:Choice>
              <mc:Fallback>
                <p:oleObj name="Equation" r:id="rId4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438" y="2360535"/>
                        <a:ext cx="3510674" cy="629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76809" y="3256165"/>
            <a:ext cx="88741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566" y="328272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463"/>
              </p:ext>
            </p:extLst>
          </p:nvPr>
        </p:nvGraphicFramePr>
        <p:xfrm>
          <a:off x="1089025" y="4021138"/>
          <a:ext cx="2286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228600" progId="Equation.DSMT4">
                  <p:embed/>
                </p:oleObj>
              </mc:Choice>
              <mc:Fallback>
                <p:oleObj name="Equation" r:id="rId6" imgW="8762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9025" y="4021138"/>
                        <a:ext cx="2286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3312629" y="4043781"/>
            <a:ext cx="18678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+14 =17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717174"/>
              </p:ext>
            </p:extLst>
          </p:nvPr>
        </p:nvGraphicFramePr>
        <p:xfrm>
          <a:off x="5256491" y="4119879"/>
          <a:ext cx="1557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03040" progId="Equation.DSMT4">
                  <p:embed/>
                </p:oleObj>
              </mc:Choice>
              <mc:Fallback>
                <p:oleObj name="Equation" r:id="rId8" imgW="59688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6491" y="4119879"/>
                        <a:ext cx="155733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898455" y="5073983"/>
            <a:ext cx="7142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8" grpId="0"/>
      <p:bldP spid="31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5326" y="339001"/>
            <a:ext cx="931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 số của Việt Nam tính đến ngày 20/01/2021 là 97 800 744 người  (nguồn: 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danso.org/viet-nam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Hãy làm tròn số này đến hàng triệu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7" y="1662313"/>
            <a:ext cx="2060613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980" y="1830981"/>
            <a:ext cx="76271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20/01/2021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0454" y="2829686"/>
            <a:ext cx="2821606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98 000 000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2926" y="2895107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362074" y="282926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800 744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45118"/>
              </p:ext>
            </p:extLst>
          </p:nvPr>
        </p:nvGraphicFramePr>
        <p:xfrm>
          <a:off x="4152639" y="2846888"/>
          <a:ext cx="487980" cy="48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639" y="2846888"/>
                        <a:ext cx="487980" cy="48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6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2" grpId="0"/>
      <p:bldP spid="6" grpId="0"/>
      <p:bldP spid="8" grpId="0"/>
      <p:bldP spid="9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03" y="1521025"/>
            <a:ext cx="1156855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688" y="163265"/>
            <a:ext cx="975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chung 9 tháng đầu năm 2019, tổng lượng khách du lịch quốc tế đến Việt Nam đạt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12 870 506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 khách (nguồn: </a:t>
            </a:r>
            <a:r>
              <a:rPr lang="vi-VN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https://vietnamtourism.gov.vn/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làm tròn số này đến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 trăm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0" name="Picture 4" descr="Hơn 4,5 triệu khách du lịch quốc tế đến Việt Nam trong quý I-2019 - Hànộim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7" y="1132761"/>
            <a:ext cx="5251113" cy="57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032" y="22503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2019,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đạt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601032" y="3418299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12870506     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12870500 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6610"/>
              </p:ext>
            </p:extLst>
          </p:nvPr>
        </p:nvGraphicFramePr>
        <p:xfrm>
          <a:off x="1962689" y="3394588"/>
          <a:ext cx="416006" cy="41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2689" y="3394588"/>
                        <a:ext cx="416006" cy="41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185218" y="388673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3159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3" grpId="0"/>
      <p:bldP spid="11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8" y="1662314"/>
            <a:ext cx="1080536" cy="621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7964" y="256232"/>
            <a:ext cx="885300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inch      2,54 cm.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cm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32 inch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12956"/>
              </p:ext>
            </p:extLst>
          </p:nvPr>
        </p:nvGraphicFramePr>
        <p:xfrm>
          <a:off x="5130146" y="376240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26720" progId="Equation.DSMT4">
                  <p:embed/>
                </p:oleObj>
              </mc:Choice>
              <mc:Fallback>
                <p:oleObj name="Equation" r:id="rId2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0146" y="376240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87904" y="1795371"/>
            <a:ext cx="7860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dài đường chéo bằng của màn hình 32 inch là: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7964" y="2589491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32. 2,54 =  81,28 (cm)        81,3 (cm) 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28349"/>
              </p:ext>
            </p:extLst>
          </p:nvPr>
        </p:nvGraphicFramePr>
        <p:xfrm>
          <a:off x="6137908" y="2742129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37908" y="2742129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145285" y="3081816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4283" y="4097361"/>
            <a:ext cx="774435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81,3 cm.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493301" y="2165928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03"/>
          <p:cNvSpPr txBox="1"/>
          <p:nvPr/>
        </p:nvSpPr>
        <p:spPr>
          <a:xfrm>
            <a:off x="982627" y="1455719"/>
            <a:ext cx="109502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Ước lượng kết quả phép tính sau: (-762,40) : 6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4283" y="3198168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(-762,40) : 6 = -762 : 6 = -127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5571" y="4679007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989" y="4705798"/>
            <a:ext cx="10150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Từ kết quả tìm được, hãy dự đoán số thực có giống làm tròn số thập phân không?</a:t>
            </a:r>
          </a:p>
        </p:txBody>
      </p:sp>
      <p:pic>
        <p:nvPicPr>
          <p:cNvPr id="13" name="Picture 17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4" y="400900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62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5" grpId="0"/>
      <p:bldP spid="10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4" y="1139430"/>
            <a:ext cx="671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 1. 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 tròn số 12,3564 đến hàng phần trăm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24" y="1836721"/>
            <a:ext cx="823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12,35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B.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12,36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 C.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12,356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       D.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12,4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2661645" y="1836245"/>
            <a:ext cx="610552" cy="457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48394" y="2718036"/>
            <a:ext cx="869560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indent="-53975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	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 số thế giới tính đến 11/02/2020 là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7 762 912 358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người. Em hãy làm tròn dân số thế giới đến hàng trăm nghìn?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023" y="4077367"/>
            <a:ext cx="1067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B.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7 763 000 000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C.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D.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7 762 912 400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256492" y="4004799"/>
            <a:ext cx="610552" cy="645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18" grpId="0" animBg="1"/>
      <p:bldP spid="19" grpId="0"/>
      <p:bldP spid="20" grpId="0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769" y="398396"/>
            <a:ext cx="6235681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</a:pPr>
            <a:r>
              <a:rPr lang="nl-NL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Ước lượng kết quả của các phép tính sau:</a:t>
            </a:r>
            <a:endParaRPr lang="vi-VN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0769" y="1673663"/>
            <a:ext cx="6096000" cy="12116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11,189 + 23,511</a:t>
            </a:r>
            <a:endParaRPr lang="vi-VN" sz="2800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91,131 – 9,868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093" y="3569859"/>
            <a:ext cx="7860857" cy="756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2" grpId="0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584" y="452559"/>
            <a:ext cx="6554743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Sau bài</a:t>
            </a:r>
            <a:r>
              <a:rPr kumimoji="0" lang="nl-NL" sz="2800" b="0" i="0" u="none" strike="noStrike" kern="1200" cap="none" spc="-3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học này, em đã làm được những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6860" y="1673663"/>
            <a:ext cx="90056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1211580" y="1597025"/>
            <a:ext cx="10326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01" name="Text Box 100"/>
          <p:cNvSpPr txBox="1"/>
          <p:nvPr/>
        </p:nvSpPr>
        <p:spPr>
          <a:xfrm>
            <a:off x="1211580" y="2440929"/>
            <a:ext cx="9703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1190045" y="291713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7/ </a:t>
            </a:r>
            <a:r>
              <a:rPr lang="en-US" sz="2800" dirty="0" err="1">
                <a:latin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</a:rPr>
              <a:t>/42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959225" y="375920"/>
            <a:ext cx="4011295" cy="52197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GIAO VIỆC VỀ NHÀ</a:t>
            </a:r>
          </a:p>
        </p:txBody>
      </p:sp>
      <p:sp>
        <p:nvSpPr>
          <p:cNvPr id="7" name="Text Box 103"/>
          <p:cNvSpPr txBox="1"/>
          <p:nvPr/>
        </p:nvSpPr>
        <p:spPr>
          <a:xfrm>
            <a:off x="1178267" y="354474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1" grpId="0"/>
      <p:bldP spid="101" grpId="1"/>
      <p:bldP spid="104" grpId="0"/>
      <p:bldP spid="104" grpId="1"/>
      <p:bldP spid="10" grpId="0" bldLvl="0" animBg="1"/>
      <p:bldP spid="10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Shape 5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8310" y="986790"/>
            <a:ext cx="628015" cy="67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826000" y="31984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745817" y="48895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051050" y="910590"/>
            <a:ext cx="586549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 HÌNH THÀNH KIẾN THỨC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135380" y="986790"/>
            <a:ext cx="680656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</a:rPr>
              <a:t>Hãy viết các số sau dưới dạng số thập phân rồi làm theo yêu cầu: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a) Làm tròn 3,1415 và số   đến hàng phần mười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b) Làm tròn số        đến hàng phần trăm</a:t>
            </a:r>
          </a:p>
          <a:p>
            <a:pPr algn="just"/>
            <a:endParaRPr lang="vi-VN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c) Làm tròn      đến hàng phần nghìn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310922" y="4171533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43409"/>
              </p:ext>
            </p:extLst>
          </p:nvPr>
        </p:nvGraphicFramePr>
        <p:xfrm>
          <a:off x="5180172" y="1954088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39680" progId="Equation.DSMT4">
                  <p:embed/>
                </p:oleObj>
              </mc:Choice>
              <mc:Fallback>
                <p:oleObj name="Equation" r:id="rId3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0172" y="1954088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91529"/>
              </p:ext>
            </p:extLst>
          </p:nvPr>
        </p:nvGraphicFramePr>
        <p:xfrm>
          <a:off x="3348516" y="2471826"/>
          <a:ext cx="686871" cy="85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4202" imgH="391223" progId="Equation.DSMT4">
                  <p:embed/>
                </p:oleObj>
              </mc:Choice>
              <mc:Fallback>
                <p:oleObj name="Equation" r:id="rId5" imgW="314202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8516" y="2471826"/>
                        <a:ext cx="686871" cy="85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8171"/>
              </p:ext>
            </p:extLst>
          </p:nvPr>
        </p:nvGraphicFramePr>
        <p:xfrm>
          <a:off x="2924178" y="3581638"/>
          <a:ext cx="500657" cy="46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7901" imgH="219590" progId="Equation.DSMT4">
                  <p:embed/>
                </p:oleObj>
              </mc:Choice>
              <mc:Fallback>
                <p:oleObj name="Equation" r:id="rId7" imgW="237901" imgH="2195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4178" y="3581638"/>
                        <a:ext cx="500657" cy="46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7462" y="1218247"/>
            <a:ext cx="2694666" cy="15790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5789" y="4754463"/>
            <a:ext cx="773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3,1415 làm tròn đến hàng phần mười là 3,1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     làm tròn đến hàng phần mười là 3,14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88209"/>
              </p:ext>
            </p:extLst>
          </p:nvPr>
        </p:nvGraphicFramePr>
        <p:xfrm>
          <a:off x="1822136" y="5260656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136" y="5260656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076325" y="5805902"/>
            <a:ext cx="1018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đã biết cách làm tròn số thập phân hữu hạn. Cách làm tròn số thập phân vô hạn cũng tương tự như vậy.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37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9" grpId="0" bldLvl="0" animBg="1"/>
      <p:bldP spid="19" grpId="1" animBg="1"/>
      <p:bldP spid="19" grpId="2" bldLvl="0" animBg="1"/>
      <p:bldP spid="100" grpId="1"/>
      <p:bldP spid="100" grpId="2"/>
      <p:bldP spid="4" grpId="0" animBg="1"/>
      <p:bldP spid="4" grpId="1" animBg="1"/>
      <p:bldP spid="1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113963" y="207963"/>
            <a:ext cx="1966912" cy="1424376"/>
            <a:chOff x="2513863" y="44721"/>
            <a:chExt cx="1967261" cy="123214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/>
            <p:cNvSpPr txBox="1"/>
            <p:nvPr/>
          </p:nvSpPr>
          <p:spPr>
            <a:xfrm>
              <a:off x="2550381" y="81240"/>
              <a:ext cx="1894224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258425" y="1597025"/>
            <a:ext cx="1785938" cy="1424376"/>
            <a:chOff x="2907315" y="1527749"/>
            <a:chExt cx="1605616" cy="100351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4"/>
            <p:cNvSpPr txBox="1"/>
            <p:nvPr/>
          </p:nvSpPr>
          <p:spPr>
            <a:xfrm>
              <a:off x="2937287" y="1557493"/>
              <a:ext cx="1545672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79525" y="487363"/>
            <a:ext cx="77165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làm tròn số: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làm tròn các STP đến hàng nào thì hàng đó gọi là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quy tròn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tròn STP đến hàng quy tròn nào đó, ta thực hiện các bước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 dưới STP của hàng quy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 sang chữ số ngay bên phải: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thì tăng chữ số gạch dưới lên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&lt; 5 thì giữ nguyên chữ số gạch dưới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Thay tất cả các chữ số bên phải bằng số 0 hoặc bỏ đi nếu chúng ở phần thập phân.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41972"/>
              </p:ext>
            </p:extLst>
          </p:nvPr>
        </p:nvGraphicFramePr>
        <p:xfrm>
          <a:off x="3490913" y="3455988"/>
          <a:ext cx="481012" cy="39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469" imgH="190335" progId="Equation.DSMT4">
                  <p:embed/>
                </p:oleObj>
              </mc:Choice>
              <mc:Fallback>
                <p:oleObj name="Equation" r:id="rId2" imgW="266469" imgH="190335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455988"/>
                        <a:ext cx="481012" cy="39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1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022475" y="4763"/>
            <a:ext cx="7572375" cy="914400"/>
          </a:xfrm>
        </p:spPr>
        <p:txBody>
          <a:bodyPr/>
          <a:lstStyle/>
          <a:p>
            <a:pPr eaLnBrk="1" hangingPunct="1"/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1440873" y="918865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263" y="2016125"/>
            <a:ext cx="18843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50088" y="3532188"/>
          <a:ext cx="520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1398" imgH="372053" progId="Equation.DSMT4">
                  <p:embed/>
                </p:oleObj>
              </mc:Choice>
              <mc:Fallback>
                <p:oleObj name="Equation" r:id="rId7" imgW="521398" imgH="37205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32188"/>
                        <a:ext cx="520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1750" y="1208088"/>
            <a:ext cx="1884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5163" y="395288"/>
            <a:ext cx="1884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2536" name="Group 9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7" name="Group 12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/>
        </p:nvGraphicFramePr>
        <p:xfrm>
          <a:off x="1619331" y="2665901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45,123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6,(6)= 6,6666...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41650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-1,4142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6052" y="3657957"/>
            <a:ext cx="136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45,1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3927"/>
              </p:ext>
            </p:extLst>
          </p:nvPr>
        </p:nvGraphicFramePr>
        <p:xfrm>
          <a:off x="3119558" y="3738562"/>
          <a:ext cx="1333379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15640" progId="Equation.DSMT4">
                  <p:embed/>
                </p:oleObj>
              </mc:Choice>
              <mc:Fallback>
                <p:oleObj name="Equation" r:id="rId8" imgW="571320" imgH="2156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558" y="3738562"/>
                        <a:ext cx="1333379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20767"/>
              </p:ext>
            </p:extLst>
          </p:nvPr>
        </p:nvGraphicFramePr>
        <p:xfrm>
          <a:off x="6538913" y="2967551"/>
          <a:ext cx="1276350" cy="54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215640" progId="Equation.DSMT4">
                  <p:embed/>
                </p:oleObj>
              </mc:Choice>
              <mc:Fallback>
                <p:oleObj name="Equation" r:id="rId10" imgW="507960" imgH="215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967551"/>
                        <a:ext cx="1276350" cy="54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55025" y="2117725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1,4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9052"/>
              </p:ext>
            </p:extLst>
          </p:nvPr>
        </p:nvGraphicFramePr>
        <p:xfrm>
          <a:off x="9853648" y="2138363"/>
          <a:ext cx="1355725" cy="51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15640" progId="Equation.DSMT4">
                  <p:embed/>
                </p:oleObj>
              </mc:Choice>
              <mc:Fallback>
                <p:oleObj name="Equation" r:id="rId12" imgW="571320" imgH="215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3648" y="2138363"/>
                        <a:ext cx="1355725" cy="511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9392"/>
              </p:ext>
            </p:extLst>
          </p:nvPr>
        </p:nvGraphicFramePr>
        <p:xfrm>
          <a:off x="5991582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582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23163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80221"/>
              </p:ext>
            </p:extLst>
          </p:nvPr>
        </p:nvGraphicFramePr>
        <p:xfrm>
          <a:off x="9351206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190440" progId="Equation.DSMT4">
                  <p:embed/>
                </p:oleObj>
              </mc:Choice>
              <mc:Fallback>
                <p:oleObj name="Equation" r:id="rId16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06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45446"/>
              </p:ext>
            </p:extLst>
          </p:nvPr>
        </p:nvGraphicFramePr>
        <p:xfrm>
          <a:off x="2938822" y="3485038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190440" progId="Equation.DSMT4">
                  <p:embed/>
                </p:oleObj>
              </mc:Choice>
              <mc:Fallback>
                <p:oleObj name="Equation" r:id="rId18" imgW="253800" imgH="1904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822" y="3485038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30020" y="2912244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6,6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66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61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1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5.xml><?xml version="1.0" encoding="utf-8"?>
<a:theme xmlns:a="http://schemas.openxmlformats.org/drawingml/2006/main" name="2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671</TotalTime>
  <Words>3655</Words>
  <Application>Microsoft Office PowerPoint</Application>
  <PresentationFormat>Widescreen</PresentationFormat>
  <Paragraphs>421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.VnArial Narrow</vt:lpstr>
      <vt:lpstr>Arial</vt:lpstr>
      <vt:lpstr>Cambria Math</vt:lpstr>
      <vt:lpstr>Euphemia</vt:lpstr>
      <vt:lpstr>Times New Roman</vt:lpstr>
      <vt:lpstr>Wingdings</vt:lpstr>
      <vt:lpstr>Communications and Dialogues</vt:lpstr>
      <vt:lpstr>1_Communications and Dialogues</vt:lpstr>
      <vt:lpstr>Children Playing 16x9</vt:lpstr>
      <vt:lpstr>1_Children Playing 16x9</vt:lpstr>
      <vt:lpstr>2_Children Playing 16x9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để làm tròn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</dc:creator>
  <cp:lastModifiedBy>Administrator</cp:lastModifiedBy>
  <cp:revision>332</cp:revision>
  <dcterms:created xsi:type="dcterms:W3CDTF">2010-03-01T11:27:00Z</dcterms:created>
  <dcterms:modified xsi:type="dcterms:W3CDTF">2022-12-02T06:46:47Z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